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6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>
            <a:normAutofit/>
          </a:bodyPr>
          <a:lstStyle>
            <a:lvl1pPr>
              <a:defRPr sz="6600" b="1">
                <a:solidFill>
                  <a:schemeClr val="accent1"/>
                </a:solidFill>
                <a:latin typeface="BirchCTT" pitchFamily="2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98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524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02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  <a:latin typeface="BirchCTT" pitchFamily="2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408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909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356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969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6000" b="1">
                <a:solidFill>
                  <a:schemeClr val="accent1"/>
                </a:solidFill>
                <a:latin typeface="BirchCTT" pitchFamily="2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993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792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accent1"/>
                </a:solidFill>
                <a:latin typeface="BirchCTT" pitchFamily="2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>
                <a:solidFill>
                  <a:schemeClr val="accent1"/>
                </a:solidFill>
              </a:defRPr>
            </a:lvl1pPr>
            <a:lvl2pPr>
              <a:defRPr sz="2800">
                <a:solidFill>
                  <a:schemeClr val="accent1"/>
                </a:solidFill>
              </a:defRPr>
            </a:lvl2pPr>
            <a:lvl3pPr>
              <a:defRPr sz="2400">
                <a:solidFill>
                  <a:schemeClr val="accent1"/>
                </a:solidFill>
              </a:defRPr>
            </a:lvl3pPr>
            <a:lvl4pPr>
              <a:defRPr sz="2000">
                <a:solidFill>
                  <a:schemeClr val="accent1"/>
                </a:solidFill>
              </a:defRPr>
            </a:lvl4pPr>
            <a:lvl5pPr>
              <a:defRPr sz="2000">
                <a:solidFill>
                  <a:schemeClr val="accent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447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334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A97D6-2353-4EFC-B0B3-7B0ADC093D1C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45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Тема урока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 презентации: (впишите своё имя) при поддержке сайта уроков русского языка «Могу писать»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663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5910" y="0"/>
            <a:ext cx="8229600" cy="1143000"/>
          </a:xfrm>
        </p:spPr>
        <p:txBody>
          <a:bodyPr/>
          <a:lstStyle/>
          <a:p>
            <a:r>
              <a:rPr lang="ru-RU" dirty="0" smtClean="0"/>
              <a:t>О и Ё после шипящих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106441"/>
              </p:ext>
            </p:extLst>
          </p:nvPr>
        </p:nvGraphicFramePr>
        <p:xfrm>
          <a:off x="354330" y="948690"/>
          <a:ext cx="853821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4770"/>
                <a:gridCol w="2331720"/>
                <a:gridCol w="228600"/>
                <a:gridCol w="2103120"/>
              </a:tblGrid>
              <a:tr h="55372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Буква</a:t>
                      </a:r>
                      <a:r>
                        <a:rPr lang="ru-RU" sz="2000" baseline="0" dirty="0" smtClean="0"/>
                        <a:t> в корне</a:t>
                      </a:r>
                      <a:endParaRPr lang="ru-RU" sz="20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Буква за корнем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1520">
                <a:tc rowSpan="5">
                  <a:txBody>
                    <a:bodyPr/>
                    <a:lstStyle/>
                    <a:p>
                      <a:r>
                        <a:rPr lang="ru-RU" b="1" dirty="0" smtClean="0"/>
                        <a:t>Е</a:t>
                      </a:r>
                      <a:r>
                        <a:rPr lang="ru-RU" b="1" baseline="0" dirty="0" smtClean="0"/>
                        <a:t> чередуется с Ё</a:t>
                      </a:r>
                    </a:p>
                    <a:p>
                      <a:r>
                        <a:rPr lang="ru-RU" baseline="0" dirty="0" smtClean="0"/>
                        <a:t>Чёрный – чернеть</a:t>
                      </a:r>
                    </a:p>
                    <a:p>
                      <a:endParaRPr lang="ru-RU" baseline="0" dirty="0" smtClean="0"/>
                    </a:p>
                    <a:p>
                      <a:r>
                        <a:rPr lang="ru-RU" b="1" baseline="0" dirty="0" smtClean="0"/>
                        <a:t>Слова с О запоминаем списком: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анчоусы, артишок, банджо, боржоми, джокер, джонка, джоуль, жокей, жонглёр, жом, жор, жох, изжога, каприччо, капюшон, корнишоны, крыжовник, крюшон, лечо, мачо , мажор, мажордом, обжора, пончо , прожорливый, ранчо, трещотка, трущоба, харчо , чащоба, чокаться, чокнутый, чопорный, чохом, шов, шовинизм, шок, шоколад, шомпол, шорох, шорты, шоры, шорник, шоссе, шотландец, шофёр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b="1" dirty="0" smtClean="0"/>
                        <a:t>Есть действие      Ё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Стрижёт (стричь)</a:t>
                      </a:r>
                    </a:p>
                    <a:p>
                      <a:r>
                        <a:rPr lang="ru-RU" dirty="0" smtClean="0"/>
                        <a:t>Испечён (испечь)</a:t>
                      </a:r>
                    </a:p>
                    <a:p>
                      <a:r>
                        <a:rPr lang="ru-RU" dirty="0" smtClean="0"/>
                        <a:t>Окружённый (окружать) Тушёный (тушить)</a:t>
                      </a:r>
                    </a:p>
                    <a:p>
                      <a:r>
                        <a:rPr lang="ru-RU" dirty="0" smtClean="0"/>
                        <a:t>Тушёнка (тушить)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Нет действия      О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Девчонка (</a:t>
                      </a:r>
                      <a:r>
                        <a:rPr lang="ru-RU" strike="sngStrike" dirty="0" err="1" smtClean="0"/>
                        <a:t>девчить</a:t>
                      </a:r>
                      <a:r>
                        <a:rPr lang="ru-RU" dirty="0" smtClean="0"/>
                        <a:t>)</a:t>
                      </a:r>
                    </a:p>
                    <a:p>
                      <a:r>
                        <a:rPr lang="ru-RU" dirty="0" smtClean="0"/>
                        <a:t>Зайчонок (</a:t>
                      </a:r>
                      <a:r>
                        <a:rPr lang="ru-RU" strike="sngStrike" dirty="0" err="1" smtClean="0"/>
                        <a:t>зайчить</a:t>
                      </a:r>
                      <a:r>
                        <a:rPr lang="ru-RU" dirty="0" smtClean="0"/>
                        <a:t>)</a:t>
                      </a:r>
                    </a:p>
                    <a:p>
                      <a:r>
                        <a:rPr lang="ru-RU" dirty="0" smtClean="0"/>
                        <a:t>Мечом (</a:t>
                      </a:r>
                      <a:r>
                        <a:rPr lang="ru-RU" strike="sngStrike" dirty="0" err="1" smtClean="0"/>
                        <a:t>мечить</a:t>
                      </a:r>
                      <a:r>
                        <a:rPr lang="ru-RU" dirty="0" smtClean="0"/>
                        <a:t>)</a:t>
                      </a:r>
                    </a:p>
                    <a:p>
                      <a:r>
                        <a:rPr lang="ru-RU" dirty="0" smtClean="0"/>
                        <a:t>Камышовый (</a:t>
                      </a:r>
                      <a:r>
                        <a:rPr lang="ru-RU" strike="sngStrike" dirty="0" err="1" smtClean="0"/>
                        <a:t>камышить</a:t>
                      </a:r>
                      <a:r>
                        <a:rPr lang="ru-RU" dirty="0" smtClean="0"/>
                        <a:t>)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Суффикс </a:t>
                      </a:r>
                      <a:r>
                        <a:rPr lang="ru-RU" b="1" dirty="0" smtClean="0"/>
                        <a:t>ОК</a:t>
                      </a:r>
                      <a:r>
                        <a:rPr lang="ru-RU" baseline="0" dirty="0" smtClean="0"/>
                        <a:t> всегда с О: сучок, паучок, толчок и т.д.</a:t>
                      </a:r>
                      <a:endParaRPr lang="ru-RU" dirty="0"/>
                    </a:p>
                  </a:txBody>
                  <a:tcPr/>
                </a:tc>
              </a:tr>
              <a:tr h="7264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dirty="0" smtClean="0"/>
                        <a:t>Суффикс </a:t>
                      </a:r>
                      <a:r>
                        <a:rPr lang="ru-RU" b="1" dirty="0" smtClean="0"/>
                        <a:t>ЁР</a:t>
                      </a:r>
                      <a:r>
                        <a:rPr lang="ru-RU" dirty="0" smtClean="0"/>
                        <a:t>: стажёр, ухажёр, ретушёр, массажёр, дирижёр, коммивояжёр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64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Существительное</a:t>
                      </a:r>
                      <a:endParaRPr lang="ru-RU" b="1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b="1" dirty="0" smtClean="0"/>
                        <a:t>Глагол</a:t>
                      </a:r>
                      <a:endParaRPr lang="ru-RU" b="1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64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Ожог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Ожёг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64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Поджог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Поджёг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трелка вправо 4"/>
          <p:cNvSpPr/>
          <p:nvPr/>
        </p:nvSpPr>
        <p:spPr>
          <a:xfrm>
            <a:off x="5749290" y="1634490"/>
            <a:ext cx="182880" cy="1257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8279130" y="1634490"/>
            <a:ext cx="182880" cy="1257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98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3030" y="0"/>
            <a:ext cx="8229600" cy="1143000"/>
          </a:xfrm>
        </p:spPr>
        <p:txBody>
          <a:bodyPr/>
          <a:lstStyle/>
          <a:p>
            <a:r>
              <a:rPr lang="ru-RU" dirty="0" smtClean="0"/>
              <a:t>Правописание предлогов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7272330"/>
              </p:ext>
            </p:extLst>
          </p:nvPr>
        </p:nvGraphicFramePr>
        <p:xfrm>
          <a:off x="331470" y="891539"/>
          <a:ext cx="8572500" cy="55206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6280"/>
                <a:gridCol w="4046220"/>
              </a:tblGrid>
              <a:tr h="380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Предлоги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Омонимичные сочетания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66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течение  (какого-то времени)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</a:t>
                      </a:r>
                      <a:r>
                        <a:rPr lang="ru-RU" sz="1600" dirty="0" err="1">
                          <a:effectLst/>
                        </a:rPr>
                        <a:t>течени</a:t>
                      </a:r>
                      <a:r>
                        <a:rPr lang="ru-RU" sz="1600" dirty="0">
                          <a:effectLst/>
                        </a:rPr>
                        <a:t>(е, и) реки, ручья и т.п.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Течет какая-то жидкость. Есть течение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9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 продолжение (какого-то времени, = в течение)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 продолжени (е, и) книги. Есть продолжение.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9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заключение (выступления хочу сказать)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</a:t>
                      </a:r>
                      <a:r>
                        <a:rPr lang="ru-RU" sz="1600" dirty="0" err="1">
                          <a:effectLst/>
                        </a:rPr>
                        <a:t>заключени</a:t>
                      </a:r>
                      <a:r>
                        <a:rPr lang="ru-RU" sz="1600" dirty="0">
                          <a:effectLst/>
                        </a:rPr>
                        <a:t>(е, и</a:t>
                      </a:r>
                      <a:r>
                        <a:rPr lang="ru-RU" sz="1600" dirty="0" smtClean="0">
                          <a:effectLst/>
                        </a:rPr>
                        <a:t>)</a:t>
                      </a:r>
                      <a:r>
                        <a:rPr lang="ru-RU" sz="1600" baseline="0" dirty="0" smtClean="0">
                          <a:effectLst/>
                        </a:rPr>
                        <a:t> экспертов</a:t>
                      </a:r>
                      <a:r>
                        <a:rPr lang="ru-RU" sz="1600" dirty="0" smtClean="0">
                          <a:effectLst/>
                        </a:rPr>
                        <a:t>. </a:t>
                      </a:r>
                      <a:r>
                        <a:rPr lang="ru-RU" sz="1600" dirty="0">
                          <a:effectLst/>
                        </a:rPr>
                        <a:t>Есть заключение.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66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Вследствие (=из-за)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Не путать с наречием «впоследствии»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</a:t>
                      </a:r>
                      <a:r>
                        <a:rPr lang="ru-RU" sz="1600" dirty="0" err="1">
                          <a:effectLst/>
                        </a:rPr>
                        <a:t>следстви</a:t>
                      </a:r>
                      <a:r>
                        <a:rPr lang="ru-RU" sz="1600" dirty="0">
                          <a:effectLst/>
                        </a:rPr>
                        <a:t>(</a:t>
                      </a:r>
                      <a:r>
                        <a:rPr lang="ru-RU" sz="1600" dirty="0" err="1">
                          <a:effectLst/>
                        </a:rPr>
                        <a:t>е,и</a:t>
                      </a:r>
                      <a:r>
                        <a:rPr lang="ru-RU" sz="1600" dirty="0">
                          <a:effectLst/>
                        </a:rPr>
                        <a:t>) </a:t>
                      </a:r>
                      <a:r>
                        <a:rPr lang="ru-RU" sz="1600" dirty="0" smtClean="0">
                          <a:effectLst/>
                        </a:rPr>
                        <a:t>по </a:t>
                      </a:r>
                      <a:r>
                        <a:rPr lang="ru-RU" sz="1600" dirty="0">
                          <a:effectLst/>
                        </a:rPr>
                        <a:t>делу, из </a:t>
                      </a:r>
                      <a:r>
                        <a:rPr lang="ru-RU" sz="1600" dirty="0" smtClean="0">
                          <a:effectLst/>
                        </a:rPr>
                        <a:t>теоремы. </a:t>
                      </a:r>
                      <a:r>
                        <a:rPr lang="ru-RU" sz="1600" dirty="0">
                          <a:effectLst/>
                        </a:rPr>
                        <a:t>Есть следствие.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2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Вроде (=наподобие)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 роде, числе и падеже. Есть род.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2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Насчёт (=о)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 счет (в банке) Есть счет.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2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Ввиду (чего-либо)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Иметь в виду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2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Внизу (направление)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 низу. Есть низ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2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Вверху (направление)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 верху. Есть верх.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2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Навстречу (кому-либо, чему-либо: направление)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 встречу (с кем-либо). Есть встреча.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6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Несмотря на…, невзирая на (=вопреки </a:t>
                      </a:r>
                      <a:r>
                        <a:rPr lang="ru-RU" sz="1600" dirty="0" smtClean="0">
                          <a:effectLst/>
                        </a:rPr>
                        <a:t>чему-л)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Не смотря, не взирая (= не глядя</a:t>
                      </a:r>
                      <a:r>
                        <a:rPr lang="ru-RU" sz="1600" dirty="0" smtClean="0">
                          <a:effectLst/>
                        </a:rPr>
                        <a:t>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2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Вместо (=взамен)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(нужное) место. Есть место.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529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7400" y="-148590"/>
            <a:ext cx="8229600" cy="1165860"/>
          </a:xfrm>
        </p:spPr>
        <p:txBody>
          <a:bodyPr/>
          <a:lstStyle/>
          <a:p>
            <a:r>
              <a:rPr lang="ru-RU" dirty="0" smtClean="0"/>
              <a:t>Ь после шипящих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5516184"/>
              </p:ext>
            </p:extLst>
          </p:nvPr>
        </p:nvGraphicFramePr>
        <p:xfrm>
          <a:off x="491490" y="777241"/>
          <a:ext cx="8229600" cy="5211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4650"/>
                <a:gridCol w="5314950"/>
              </a:tblGrid>
              <a:tr h="582929">
                <a:tc rowSpan="2">
                  <a:txBody>
                    <a:bodyPr/>
                    <a:lstStyle/>
                    <a:p>
                      <a:endParaRPr lang="ru-RU" sz="2400" b="1" dirty="0" smtClean="0"/>
                    </a:p>
                    <a:p>
                      <a:r>
                        <a:rPr lang="ru-RU" sz="2400" b="1" dirty="0" smtClean="0"/>
                        <a:t>Существительные</a:t>
                      </a:r>
                      <a:endParaRPr lang="ru-RU" sz="2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Ж.р</a:t>
                      </a:r>
                      <a:r>
                        <a:rPr lang="ru-RU" sz="2400" dirty="0" smtClean="0"/>
                        <a:t>. – пишем </a:t>
                      </a:r>
                      <a:r>
                        <a:rPr lang="ru-RU" sz="2400" dirty="0" smtClean="0"/>
                        <a:t>Ь</a:t>
                      </a:r>
                    </a:p>
                    <a:p>
                      <a:r>
                        <a:rPr lang="ru-RU" sz="2400" dirty="0" smtClean="0"/>
                        <a:t>Много чего-то (туч, дач, лыж и т.д.) – не пишем Ь</a:t>
                      </a:r>
                      <a:endParaRPr lang="ru-RU" sz="2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800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М.р</a:t>
                      </a:r>
                      <a:r>
                        <a:rPr lang="ru-RU" sz="2400" dirty="0" smtClean="0"/>
                        <a:t>. – </a:t>
                      </a:r>
                      <a:r>
                        <a:rPr lang="ru-RU" sz="2400" b="1" dirty="0" smtClean="0"/>
                        <a:t>не</a:t>
                      </a:r>
                      <a:r>
                        <a:rPr lang="ru-RU" sz="2400" b="1" baseline="0" dirty="0" smtClean="0"/>
                        <a:t> пишем </a:t>
                      </a:r>
                      <a:r>
                        <a:rPr lang="ru-RU" sz="2400" b="1" strike="noStrike" baseline="0" dirty="0" smtClean="0"/>
                        <a:t>Ь</a:t>
                      </a:r>
                      <a:endParaRPr lang="ru-RU" sz="2400" b="1" strike="noStrike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87597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Прилагательные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Не</a:t>
                      </a:r>
                      <a:r>
                        <a:rPr lang="ru-RU" sz="2400" b="1" baseline="0" dirty="0" smtClean="0"/>
                        <a:t> </a:t>
                      </a:r>
                      <a:r>
                        <a:rPr lang="ru-RU" sz="2400" b="1" baseline="0" dirty="0" smtClean="0"/>
                        <a:t>пишем </a:t>
                      </a:r>
                      <a:r>
                        <a:rPr lang="ru-RU" sz="2400" b="1" strike="noStrike" baseline="0" dirty="0" smtClean="0"/>
                        <a:t>Ь</a:t>
                      </a:r>
                      <a:endParaRPr lang="ru-RU" sz="2400" dirty="0"/>
                    </a:p>
                  </a:txBody>
                  <a:tcPr/>
                </a:tc>
              </a:tr>
              <a:tr h="565079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Глаголы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Пишем Ь</a:t>
                      </a:r>
                      <a:endParaRPr lang="ru-RU" sz="2400" dirty="0"/>
                    </a:p>
                  </a:txBody>
                  <a:tcPr/>
                </a:tc>
              </a:tr>
              <a:tr h="872799">
                <a:tc rowSpan="2">
                  <a:txBody>
                    <a:bodyPr/>
                    <a:lstStyle/>
                    <a:p>
                      <a:endParaRPr lang="ru-RU" sz="2400" b="1" dirty="0" smtClean="0"/>
                    </a:p>
                    <a:p>
                      <a:endParaRPr lang="ru-RU" sz="2400" b="1" dirty="0" smtClean="0"/>
                    </a:p>
                    <a:p>
                      <a:r>
                        <a:rPr lang="ru-RU" sz="2400" b="1" dirty="0" smtClean="0"/>
                        <a:t>Наречия</a:t>
                      </a:r>
                      <a:endParaRPr lang="ru-RU" sz="2400" b="1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Пишем Ь: </a:t>
                      </a:r>
                      <a:r>
                        <a:rPr lang="ru-RU" sz="2400" dirty="0" smtClean="0"/>
                        <a:t>наотмашь, навзничь, напрочь, настежь, сплошь, прочь, вскачь, невмочь, точь-в-точь</a:t>
                      </a:r>
                      <a:endParaRPr lang="ru-RU" sz="2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452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Не</a:t>
                      </a:r>
                      <a:r>
                        <a:rPr lang="ru-RU" sz="2400" b="1" baseline="0" dirty="0" smtClean="0"/>
                        <a:t> пишем </a:t>
                      </a:r>
                      <a:r>
                        <a:rPr lang="ru-RU" sz="2400" b="1" strike="noStrike" baseline="0" dirty="0" smtClean="0"/>
                        <a:t>Ь:  </a:t>
                      </a:r>
                      <a:r>
                        <a:rPr lang="ru-RU" sz="2400" strike="noStrike" baseline="0" dirty="0" smtClean="0"/>
                        <a:t>уж, замуж, невтерпёж</a:t>
                      </a:r>
                      <a:endParaRPr lang="ru-RU" sz="2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55601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Частицы</a:t>
                      </a:r>
                      <a:endParaRPr lang="ru-RU" sz="24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Пишем Ь:  </a:t>
                      </a:r>
                      <a:r>
                        <a:rPr lang="ru-RU" sz="2400" b="0" dirty="0" smtClean="0"/>
                        <a:t>л</a:t>
                      </a:r>
                      <a:r>
                        <a:rPr lang="ru-RU" sz="2400" dirty="0" smtClean="0"/>
                        <a:t>ишь, бишь, вишь, ишь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21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1670" y="0"/>
            <a:ext cx="8229600" cy="1143000"/>
          </a:xfrm>
        </p:spPr>
        <p:txBody>
          <a:bodyPr/>
          <a:lstStyle/>
          <a:p>
            <a:r>
              <a:rPr lang="ru-RU" dirty="0" smtClean="0"/>
              <a:t>Окончания глаголов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2328845"/>
              </p:ext>
            </p:extLst>
          </p:nvPr>
        </p:nvGraphicFramePr>
        <p:xfrm>
          <a:off x="537210" y="822963"/>
          <a:ext cx="8229600" cy="4131672"/>
        </p:xfrm>
        <a:graphic>
          <a:graphicData uri="http://schemas.openxmlformats.org/drawingml/2006/table">
            <a:tbl>
              <a:tblPr/>
              <a:tblGrid>
                <a:gridCol w="1554480"/>
                <a:gridCol w="2023110"/>
                <a:gridCol w="2331720"/>
                <a:gridCol w="2320290"/>
              </a:tblGrid>
              <a:tr h="1095647">
                <a:tc>
                  <a:txBody>
                    <a:bodyPr/>
                    <a:lstStyle/>
                    <a:p>
                      <a:pPr fontAlgn="t"/>
                      <a:r>
                        <a:rPr lang="ru-RU" b="1" dirty="0">
                          <a:effectLst/>
                        </a:rPr>
                        <a:t>Местоимение</a:t>
                      </a: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b="1" dirty="0">
                          <a:effectLst/>
                        </a:rPr>
                        <a:t>Лицо и число</a:t>
                      </a: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effectLst/>
                        </a:rPr>
                        <a:t>I </a:t>
                      </a:r>
                      <a:r>
                        <a:rPr lang="ru-RU" b="1" dirty="0" smtClean="0">
                          <a:effectLst/>
                        </a:rPr>
                        <a:t>спряжение (все глаголы, кроме 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effectLst/>
                        </a:rPr>
                        <a:t>II </a:t>
                      </a:r>
                      <a:r>
                        <a:rPr lang="ru-RU" b="1" dirty="0" smtClean="0">
                          <a:effectLst/>
                        </a:rPr>
                        <a:t>спряжения + брить, стелить)</a:t>
                      </a:r>
                      <a:endParaRPr lang="ru-RU" b="1" dirty="0">
                        <a:effectLst/>
                      </a:endParaRP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dirty="0" smtClean="0">
                          <a:effectLst/>
                        </a:rPr>
                        <a:t>II </a:t>
                      </a:r>
                      <a:r>
                        <a:rPr lang="ru-RU" b="1" dirty="0" smtClean="0">
                          <a:effectLst/>
                        </a:rPr>
                        <a:t>спряжение</a:t>
                      </a:r>
                    </a:p>
                    <a:p>
                      <a:pPr fontAlgn="t"/>
                      <a:r>
                        <a:rPr lang="ru-RU" b="1" dirty="0" smtClean="0">
                          <a:effectLst/>
                        </a:rPr>
                        <a:t>(глаголы</a:t>
                      </a:r>
                      <a:r>
                        <a:rPr lang="ru-RU" b="1" baseline="0" dirty="0" smtClean="0">
                          <a:effectLst/>
                        </a:rPr>
                        <a:t> на -</a:t>
                      </a:r>
                      <a:r>
                        <a:rPr lang="ru-RU" b="1" baseline="0" dirty="0" err="1" smtClean="0">
                          <a:effectLst/>
                        </a:rPr>
                        <a:t>ить</a:t>
                      </a:r>
                      <a:r>
                        <a:rPr lang="ru-RU" b="1" baseline="0" dirty="0" smtClean="0">
                          <a:effectLst/>
                        </a:rPr>
                        <a:t> </a:t>
                      </a:r>
                    </a:p>
                    <a:p>
                      <a:pPr fontAlgn="t"/>
                      <a:r>
                        <a:rPr lang="ru-RU" b="1" baseline="0" dirty="0" smtClean="0">
                          <a:effectLst/>
                        </a:rPr>
                        <a:t>+ 11 исключений)</a:t>
                      </a:r>
                      <a:endParaRPr lang="ru-RU" b="1" dirty="0">
                        <a:effectLst/>
                      </a:endParaRP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99382">
                <a:tc>
                  <a:txBody>
                    <a:bodyPr/>
                    <a:lstStyle/>
                    <a:p>
                      <a:pPr fontAlgn="t"/>
                      <a:r>
                        <a:rPr lang="ru-RU" b="1" dirty="0" smtClean="0">
                          <a:effectLst/>
                        </a:rPr>
                        <a:t> я</a:t>
                      </a:r>
                      <a:endParaRPr lang="ru-RU" b="1" dirty="0">
                        <a:effectLst/>
                      </a:endParaRP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 лицо ед. число</a:t>
                      </a: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</a:rPr>
                        <a:t>-у, -ю</a:t>
                      </a: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</a:rPr>
                        <a:t>-у, -ю</a:t>
                      </a: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99382">
                <a:tc>
                  <a:txBody>
                    <a:bodyPr/>
                    <a:lstStyle/>
                    <a:p>
                      <a:pPr fontAlgn="t"/>
                      <a:r>
                        <a:rPr lang="ru-RU" b="1" dirty="0" smtClean="0">
                          <a:effectLst/>
                        </a:rPr>
                        <a:t> ты</a:t>
                      </a:r>
                      <a:endParaRPr lang="ru-RU" b="1" dirty="0">
                        <a:effectLst/>
                      </a:endParaRP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</a:rPr>
                        <a:t>2 лицо ед. число</a:t>
                      </a: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>
                          <a:effectLst/>
                        </a:rPr>
                        <a:t>-еш</a:t>
                      </a:r>
                      <a:r>
                        <a:rPr lang="ru-RU" sz="2400" u="sng">
                          <a:effectLst/>
                        </a:rPr>
                        <a:t>ь</a:t>
                      </a:r>
                      <a:endParaRPr lang="ru-RU" sz="2400">
                        <a:effectLst/>
                      </a:endParaRP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</a:rPr>
                        <a:t>-иш</a:t>
                      </a:r>
                      <a:r>
                        <a:rPr lang="ru-RU" sz="2400" u="sng" dirty="0">
                          <a:effectLst/>
                        </a:rPr>
                        <a:t>ь</a:t>
                      </a:r>
                      <a:endParaRPr lang="ru-RU" sz="2400" dirty="0">
                        <a:effectLst/>
                      </a:endParaRP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99382">
                <a:tc>
                  <a:txBody>
                    <a:bodyPr/>
                    <a:lstStyle/>
                    <a:p>
                      <a:pPr fontAlgn="t"/>
                      <a:r>
                        <a:rPr lang="ru-RU" b="1" dirty="0" smtClean="0">
                          <a:effectLst/>
                        </a:rPr>
                        <a:t> он</a:t>
                      </a:r>
                      <a:r>
                        <a:rPr lang="ru-RU" b="1" dirty="0">
                          <a:effectLst/>
                        </a:rPr>
                        <a:t>, она, оно</a:t>
                      </a: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3 лицо ед. число</a:t>
                      </a: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>
                          <a:effectLst/>
                        </a:rPr>
                        <a:t>-ет</a:t>
                      </a: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</a:rPr>
                        <a:t>-</a:t>
                      </a:r>
                      <a:r>
                        <a:rPr lang="ru-RU" sz="2400" dirty="0" err="1">
                          <a:effectLst/>
                        </a:rPr>
                        <a:t>ит</a:t>
                      </a:r>
                      <a:endParaRPr lang="ru-RU" sz="2400" dirty="0">
                        <a:effectLst/>
                      </a:endParaRP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99382">
                <a:tc>
                  <a:txBody>
                    <a:bodyPr/>
                    <a:lstStyle/>
                    <a:p>
                      <a:pPr fontAlgn="t"/>
                      <a:r>
                        <a:rPr lang="ru-RU" b="1" dirty="0" smtClean="0">
                          <a:effectLst/>
                        </a:rPr>
                        <a:t> мы</a:t>
                      </a:r>
                      <a:endParaRPr lang="ru-RU" b="1" dirty="0">
                        <a:effectLst/>
                      </a:endParaRP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</a:rPr>
                        <a:t>1 лицо мн. число</a:t>
                      </a: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>
                          <a:effectLst/>
                        </a:rPr>
                        <a:t>-ем</a:t>
                      </a: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</a:rPr>
                        <a:t>-им</a:t>
                      </a: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99382">
                <a:tc>
                  <a:txBody>
                    <a:bodyPr/>
                    <a:lstStyle/>
                    <a:p>
                      <a:pPr fontAlgn="t"/>
                      <a:r>
                        <a:rPr lang="ru-RU" b="1" dirty="0" smtClean="0">
                          <a:effectLst/>
                        </a:rPr>
                        <a:t> вы</a:t>
                      </a:r>
                      <a:endParaRPr lang="ru-RU" b="1" dirty="0">
                        <a:effectLst/>
                      </a:endParaRP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2 лицо мн. число</a:t>
                      </a: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>
                          <a:effectLst/>
                        </a:rPr>
                        <a:t>-ете</a:t>
                      </a: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</a:rPr>
                        <a:t>-</a:t>
                      </a:r>
                      <a:r>
                        <a:rPr lang="ru-RU" sz="2400" dirty="0" err="1">
                          <a:effectLst/>
                        </a:rPr>
                        <a:t>ите</a:t>
                      </a:r>
                      <a:endParaRPr lang="ru-RU" sz="2400" dirty="0">
                        <a:effectLst/>
                      </a:endParaRP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99382">
                <a:tc>
                  <a:txBody>
                    <a:bodyPr/>
                    <a:lstStyle/>
                    <a:p>
                      <a:pPr fontAlgn="t"/>
                      <a:r>
                        <a:rPr lang="ru-RU" b="1" dirty="0" smtClean="0">
                          <a:effectLst/>
                        </a:rPr>
                        <a:t> они</a:t>
                      </a:r>
                      <a:endParaRPr lang="ru-RU" b="1" dirty="0">
                        <a:effectLst/>
                      </a:endParaRP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3 лицо мн. число</a:t>
                      </a: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</a:rPr>
                        <a:t>-</a:t>
                      </a:r>
                      <a:r>
                        <a:rPr lang="ru-RU" sz="2400" dirty="0" err="1">
                          <a:effectLst/>
                        </a:rPr>
                        <a:t>ут</a:t>
                      </a:r>
                      <a:r>
                        <a:rPr lang="ru-RU" sz="2400" dirty="0">
                          <a:effectLst/>
                        </a:rPr>
                        <a:t>, -ют</a:t>
                      </a: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</a:rPr>
                        <a:t>-</a:t>
                      </a:r>
                      <a:r>
                        <a:rPr lang="ru-RU" sz="2400" dirty="0" err="1">
                          <a:effectLst/>
                        </a:rPr>
                        <a:t>ат</a:t>
                      </a:r>
                      <a:r>
                        <a:rPr lang="ru-RU" sz="2400" dirty="0">
                          <a:effectLst/>
                        </a:rPr>
                        <a:t>, -</a:t>
                      </a:r>
                      <a:r>
                        <a:rPr lang="ru-RU" sz="2400" dirty="0" err="1">
                          <a:effectLst/>
                        </a:rPr>
                        <a:t>ят</a:t>
                      </a:r>
                      <a:endParaRPr lang="ru-RU" sz="2400" dirty="0">
                        <a:effectLst/>
                      </a:endParaRPr>
                    </a:p>
                  </a:txBody>
                  <a:tcPr marL="19050" marR="19050" marT="19050" marB="19050">
                    <a:lnL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09160" y="498910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11 исключений:</a:t>
            </a:r>
          </a:p>
          <a:p>
            <a:r>
              <a:rPr lang="ru-RU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Гнать, держать, смотреть и видеть,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Дышать, слышать, ненавидеть,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И зависеть, и вертеть,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И обидеть, и терпеть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221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Заголовок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109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Использованные материалы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Ваши ссылки</a:t>
            </a:r>
          </a:p>
          <a:p>
            <a:r>
              <a:rPr lang="ru-RU" sz="2800" dirty="0"/>
              <a:t>Оформление презентации – сайт уроков русского языка «Могу писать» https://mogu-pisat.ru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619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d34b34b95ae9493c76db834cb2b9aea9b5c962"/>
</p:tagLst>
</file>

<file path=ppt/theme/theme1.xml><?xml version="1.0" encoding="utf-8"?>
<a:theme xmlns:a="http://schemas.openxmlformats.org/drawingml/2006/main" name="Тема1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Тема12</Template>
  <TotalTime>12159</TotalTime>
  <Words>624</Words>
  <Application>Microsoft Office PowerPoint</Application>
  <PresentationFormat>Экран (4:3)</PresentationFormat>
  <Paragraphs>115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Arial</vt:lpstr>
      <vt:lpstr>BirchCTT</vt:lpstr>
      <vt:lpstr>Calibri</vt:lpstr>
      <vt:lpstr>Times New Roman</vt:lpstr>
      <vt:lpstr>Тема12</vt:lpstr>
      <vt:lpstr>Тема урока</vt:lpstr>
      <vt:lpstr>О и Ё после шипящих</vt:lpstr>
      <vt:lpstr>Правописание предлогов</vt:lpstr>
      <vt:lpstr>Ь после шипящих</vt:lpstr>
      <vt:lpstr>Окончания глаголов</vt:lpstr>
      <vt:lpstr>Заголовок</vt:lpstr>
      <vt:lpstr>Использованные материалы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J_shiva@outlook.com</dc:creator>
  <cp:lastModifiedBy>J_shiva@outlook.com</cp:lastModifiedBy>
  <cp:revision>26</cp:revision>
  <dcterms:created xsi:type="dcterms:W3CDTF">2016-01-05T11:42:49Z</dcterms:created>
  <dcterms:modified xsi:type="dcterms:W3CDTF">2016-08-04T22:33:13Z</dcterms:modified>
</cp:coreProperties>
</file>